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60" y="1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34198-4B59-4A60-8557-606DD64C8D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CFFCF9-473F-4690-83B6-E4D18E0F83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AE6BF0-F682-400F-BE4C-21A436B76119}"/>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5" name="Footer Placeholder 4">
            <a:extLst>
              <a:ext uri="{FF2B5EF4-FFF2-40B4-BE49-F238E27FC236}">
                <a16:creationId xmlns:a16="http://schemas.microsoft.com/office/drawing/2014/main" id="{282CE566-39F8-44BF-BBC7-7D722EB7B4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4A50A1-3906-4B60-A969-C544F83901B0}"/>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1080885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E7877-AADE-4674-8893-E7A5EF7C7A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0915ED-D548-4C3B-AB58-BFC382D4F9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273C41-6720-4EED-9ECB-C98CB73CDB6D}"/>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5" name="Footer Placeholder 4">
            <a:extLst>
              <a:ext uri="{FF2B5EF4-FFF2-40B4-BE49-F238E27FC236}">
                <a16:creationId xmlns:a16="http://schemas.microsoft.com/office/drawing/2014/main" id="{A0D2F158-D281-48B5-AD0F-6185CFC350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0AB9A8-0535-4CE4-A9E2-F2E3318FA042}"/>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2599389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CEC69A-28A6-4F16-9EB0-C664964DE3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8CF26D-FDC6-4C6F-9EEE-8A4B7D6CC0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282DA9-9BC6-4EF7-9699-923F967555D5}"/>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5" name="Footer Placeholder 4">
            <a:extLst>
              <a:ext uri="{FF2B5EF4-FFF2-40B4-BE49-F238E27FC236}">
                <a16:creationId xmlns:a16="http://schemas.microsoft.com/office/drawing/2014/main" id="{89CCD24E-64B8-4F73-BEF8-5F8B072CE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9EAFE-970C-4B8C-9C3F-ECF010FDA6B7}"/>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3536058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C6624-B325-4D01-A0EB-D02BE17AC1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1FF75D-48D7-4D27-9EB8-42349BE418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E57418-5557-424D-B6DF-8467C8688063}"/>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5" name="Footer Placeholder 4">
            <a:extLst>
              <a:ext uri="{FF2B5EF4-FFF2-40B4-BE49-F238E27FC236}">
                <a16:creationId xmlns:a16="http://schemas.microsoft.com/office/drawing/2014/main" id="{053A8E5D-05BE-457F-9F71-127751E1C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661EBD-1372-4CCD-ADAE-84D35FBA3C0B}"/>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646590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82AC1-FA70-410C-BA9B-4347CA068C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42700DD-B2D8-4DE0-A09F-7E7FF6AC21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59EA93-810A-442E-AAAB-B9564FC4845D}"/>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5" name="Footer Placeholder 4">
            <a:extLst>
              <a:ext uri="{FF2B5EF4-FFF2-40B4-BE49-F238E27FC236}">
                <a16:creationId xmlns:a16="http://schemas.microsoft.com/office/drawing/2014/main" id="{AC04EC26-A2B6-4CA8-A4AF-F533B4C6E3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DBFFD9-A7F2-479E-9BA5-5F2057D60A5A}"/>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1005246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35962-A603-4718-A584-EADEE7BF3D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1E5493-2FF6-4FA6-A417-AC947922176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5668A8-A8EE-41BD-875E-9F0D27537E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F576D0-2775-4B13-A98F-CAB30128305E}"/>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6" name="Footer Placeholder 5">
            <a:extLst>
              <a:ext uri="{FF2B5EF4-FFF2-40B4-BE49-F238E27FC236}">
                <a16:creationId xmlns:a16="http://schemas.microsoft.com/office/drawing/2014/main" id="{134A1786-CC23-497B-8EE9-4EE31A02C1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ED35BD-2FB4-494A-9831-94569B72049A}"/>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2218645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90C35-3BB3-4C01-B588-E6D6C42910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351C209-41C0-4658-92F5-C0D72216C9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FE56689-E70B-4BF6-80F8-F2775FA574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1DE099-BE3A-48BA-901F-0730799E1E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6AFC8F-2B64-4AFB-B203-F56564573B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46758D-1AFA-40E1-AD39-330B64F09942}"/>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8" name="Footer Placeholder 7">
            <a:extLst>
              <a:ext uri="{FF2B5EF4-FFF2-40B4-BE49-F238E27FC236}">
                <a16:creationId xmlns:a16="http://schemas.microsoft.com/office/drawing/2014/main" id="{EC225497-6CB5-4E3A-B322-C804DA2D23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51EA3C-203B-4DA8-9CEE-C1B652A00745}"/>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4270666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24128-C30B-4F27-BEA0-C2C7A90571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2D94D5B-DAA9-4704-9535-E8D784C522ED}"/>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4" name="Footer Placeholder 3">
            <a:extLst>
              <a:ext uri="{FF2B5EF4-FFF2-40B4-BE49-F238E27FC236}">
                <a16:creationId xmlns:a16="http://schemas.microsoft.com/office/drawing/2014/main" id="{3F61BAE3-BAE4-4AE4-BE25-637DE04438D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F016518-AC54-41F2-BE82-22794035AA92}"/>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3690974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FB80E0-70BF-4682-97AD-CBA1CE85F89E}"/>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3" name="Footer Placeholder 2">
            <a:extLst>
              <a:ext uri="{FF2B5EF4-FFF2-40B4-BE49-F238E27FC236}">
                <a16:creationId xmlns:a16="http://schemas.microsoft.com/office/drawing/2014/main" id="{0DD8739F-FBD8-41DA-A12E-3CE89803D7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CD8997-E354-4456-A624-C5DD81A0EA1D}"/>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3876514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AC56C-357F-4951-BEFE-D208B3DB57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246134-D647-49E8-B8C0-30E6072811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FDE2246-9F05-4894-B9FD-5D6BB55BFA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B8F3C-3EC5-4AAE-842C-120ABB3F7328}"/>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6" name="Footer Placeholder 5">
            <a:extLst>
              <a:ext uri="{FF2B5EF4-FFF2-40B4-BE49-F238E27FC236}">
                <a16:creationId xmlns:a16="http://schemas.microsoft.com/office/drawing/2014/main" id="{29C0F6E5-E116-4AA3-B85A-B0EF7FD8F0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63E3D8-1D3A-4FAF-8686-43E9DFD64B58}"/>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3011571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C6BC0-F79F-44B5-9ECD-D5FBE0EAC7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0308F38-C8CF-41DD-8746-4140B5CF90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9D14FD-B710-4220-A8E6-BA40327C30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0433D0-09BD-42DF-89A2-0949B54633AA}"/>
              </a:ext>
            </a:extLst>
          </p:cNvPr>
          <p:cNvSpPr>
            <a:spLocks noGrp="1"/>
          </p:cNvSpPr>
          <p:nvPr>
            <p:ph type="dt" sz="half" idx="10"/>
          </p:nvPr>
        </p:nvSpPr>
        <p:spPr/>
        <p:txBody>
          <a:bodyPr/>
          <a:lstStyle/>
          <a:p>
            <a:fld id="{D87B8D09-0A71-4E5B-AA7A-D4206BA42B07}" type="datetimeFigureOut">
              <a:rPr lang="en-US" smtClean="0"/>
              <a:t>6/15/2024</a:t>
            </a:fld>
            <a:endParaRPr lang="en-US"/>
          </a:p>
        </p:txBody>
      </p:sp>
      <p:sp>
        <p:nvSpPr>
          <p:cNvPr id="6" name="Footer Placeholder 5">
            <a:extLst>
              <a:ext uri="{FF2B5EF4-FFF2-40B4-BE49-F238E27FC236}">
                <a16:creationId xmlns:a16="http://schemas.microsoft.com/office/drawing/2014/main" id="{263D1ABC-20BC-4A72-854A-0D9711894A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B3EDCA-93EF-426D-96ED-CD661ED25FA4}"/>
              </a:ext>
            </a:extLst>
          </p:cNvPr>
          <p:cNvSpPr>
            <a:spLocks noGrp="1"/>
          </p:cNvSpPr>
          <p:nvPr>
            <p:ph type="sldNum" sz="quarter" idx="12"/>
          </p:nvPr>
        </p:nvSpPr>
        <p:spPr/>
        <p:txBody>
          <a:bodyPr/>
          <a:lstStyle/>
          <a:p>
            <a:fld id="{643A190A-8D88-4234-A0B6-5F669E8FE66C}" type="slidenum">
              <a:rPr lang="en-US" smtClean="0"/>
              <a:t>‹#›</a:t>
            </a:fld>
            <a:endParaRPr lang="en-US"/>
          </a:p>
        </p:txBody>
      </p:sp>
    </p:spTree>
    <p:extLst>
      <p:ext uri="{BB962C8B-B14F-4D97-AF65-F5344CB8AC3E}">
        <p14:creationId xmlns:p14="http://schemas.microsoft.com/office/powerpoint/2010/main" val="45350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A94AB1-35E8-4D84-A782-40467EC818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17900B-B2E9-4D1F-BD70-B37A0237F0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722117-DAEC-4F68-A04E-3E34C1C618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7B8D09-0A71-4E5B-AA7A-D4206BA42B07}" type="datetimeFigureOut">
              <a:rPr lang="en-US" smtClean="0"/>
              <a:t>6/15/2024</a:t>
            </a:fld>
            <a:endParaRPr lang="en-US"/>
          </a:p>
        </p:txBody>
      </p:sp>
      <p:sp>
        <p:nvSpPr>
          <p:cNvPr id="5" name="Footer Placeholder 4">
            <a:extLst>
              <a:ext uri="{FF2B5EF4-FFF2-40B4-BE49-F238E27FC236}">
                <a16:creationId xmlns:a16="http://schemas.microsoft.com/office/drawing/2014/main" id="{14CD45D0-60DB-4903-9AC7-E968130D69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9E1A6A4-356C-49DB-96C5-498108F28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3A190A-8D88-4234-A0B6-5F669E8FE66C}" type="slidenum">
              <a:rPr lang="en-US" smtClean="0"/>
              <a:t>‹#›</a:t>
            </a:fld>
            <a:endParaRPr lang="en-US"/>
          </a:p>
        </p:txBody>
      </p:sp>
    </p:spTree>
    <p:extLst>
      <p:ext uri="{BB962C8B-B14F-4D97-AF65-F5344CB8AC3E}">
        <p14:creationId xmlns:p14="http://schemas.microsoft.com/office/powerpoint/2010/main" val="2516933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909145A1-6251-4818-B0F7-3AA0FD883C1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83"/>
          <a:stretch/>
        </p:blipFill>
        <p:spPr>
          <a:xfrm>
            <a:off x="20" y="10"/>
            <a:ext cx="12191980" cy="6857990"/>
          </a:xfrm>
          <a:prstGeom prst="rect">
            <a:avLst/>
          </a:prstGeom>
        </p:spPr>
      </p:pic>
      <p:sp>
        <p:nvSpPr>
          <p:cNvPr id="2" name="Title 1">
            <a:extLst>
              <a:ext uri="{FF2B5EF4-FFF2-40B4-BE49-F238E27FC236}">
                <a16:creationId xmlns:a16="http://schemas.microsoft.com/office/drawing/2014/main" id="{5FDCD343-0FC0-420A-A862-700AA8C5B063}"/>
              </a:ext>
            </a:extLst>
          </p:cNvPr>
          <p:cNvSpPr>
            <a:spLocks noGrp="1"/>
          </p:cNvSpPr>
          <p:nvPr>
            <p:ph type="ctrTitle"/>
          </p:nvPr>
        </p:nvSpPr>
        <p:spPr>
          <a:xfrm>
            <a:off x="777240" y="3688205"/>
            <a:ext cx="8731683" cy="1160465"/>
          </a:xfrm>
        </p:spPr>
        <p:txBody>
          <a:bodyPr anchor="b">
            <a:normAutofit/>
          </a:bodyPr>
          <a:lstStyle/>
          <a:p>
            <a:pPr algn="l"/>
            <a:r>
              <a:rPr lang="en-US" altLang="zh-CN" sz="6000" dirty="0">
                <a:solidFill>
                  <a:srgbClr val="FFFFFF"/>
                </a:solidFill>
              </a:rPr>
              <a:t>Hidden Markov Model </a:t>
            </a:r>
            <a:endParaRPr lang="en-US" sz="6000" dirty="0">
              <a:solidFill>
                <a:srgbClr val="FFFFFF"/>
              </a:solidFill>
            </a:endParaRPr>
          </a:p>
        </p:txBody>
      </p:sp>
      <p:sp>
        <p:nvSpPr>
          <p:cNvPr id="3" name="Subtitle 2">
            <a:extLst>
              <a:ext uri="{FF2B5EF4-FFF2-40B4-BE49-F238E27FC236}">
                <a16:creationId xmlns:a16="http://schemas.microsoft.com/office/drawing/2014/main" id="{64A9B10A-67D7-4FE4-968F-557A5A791D63}"/>
              </a:ext>
            </a:extLst>
          </p:cNvPr>
          <p:cNvSpPr>
            <a:spLocks noGrp="1"/>
          </p:cNvSpPr>
          <p:nvPr>
            <p:ph type="subTitle" idx="1"/>
          </p:nvPr>
        </p:nvSpPr>
        <p:spPr>
          <a:xfrm>
            <a:off x="777240" y="5121835"/>
            <a:ext cx="8731683" cy="615577"/>
          </a:xfrm>
        </p:spPr>
        <p:txBody>
          <a:bodyPr anchor="t">
            <a:normAutofit/>
          </a:bodyPr>
          <a:lstStyle/>
          <a:p>
            <a:pPr algn="l"/>
            <a:r>
              <a:rPr lang="en-US" sz="1400" dirty="0">
                <a:solidFill>
                  <a:srgbClr val="FFFFFF"/>
                </a:solidFill>
              </a:rPr>
              <a:t>Dr. Linrui Zhang</a:t>
            </a:r>
          </a:p>
          <a:p>
            <a:pPr algn="l"/>
            <a:r>
              <a:rPr lang="en-US" sz="1400" dirty="0">
                <a:solidFill>
                  <a:srgbClr val="FFFFFF"/>
                </a:solidFill>
              </a:rPr>
              <a:t>University of Central Missouri</a:t>
            </a:r>
          </a:p>
        </p:txBody>
      </p:sp>
    </p:spTree>
    <p:extLst>
      <p:ext uri="{BB962C8B-B14F-4D97-AF65-F5344CB8AC3E}">
        <p14:creationId xmlns:p14="http://schemas.microsoft.com/office/powerpoint/2010/main" val="3497541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F24F0-552E-4E8C-8B42-80632C6A7870}"/>
              </a:ext>
            </a:extLst>
          </p:cNvPr>
          <p:cNvSpPr>
            <a:spLocks noGrp="1"/>
          </p:cNvSpPr>
          <p:nvPr>
            <p:ph type="title"/>
          </p:nvPr>
        </p:nvSpPr>
        <p:spPr/>
        <p:txBody>
          <a:bodyPr/>
          <a:lstStyle/>
          <a:p>
            <a:r>
              <a:rPr lang="en-US" dirty="0"/>
              <a:t>Example 2</a:t>
            </a:r>
          </a:p>
        </p:txBody>
      </p:sp>
      <p:sp>
        <p:nvSpPr>
          <p:cNvPr id="3" name="Content Placeholder 2">
            <a:extLst>
              <a:ext uri="{FF2B5EF4-FFF2-40B4-BE49-F238E27FC236}">
                <a16:creationId xmlns:a16="http://schemas.microsoft.com/office/drawing/2014/main" id="{2D9CFEAD-7665-4699-BDFC-5A971DB03B3D}"/>
              </a:ext>
            </a:extLst>
          </p:cNvPr>
          <p:cNvSpPr>
            <a:spLocks noGrp="1"/>
          </p:cNvSpPr>
          <p:nvPr>
            <p:ph idx="1"/>
          </p:nvPr>
        </p:nvSpPr>
        <p:spPr/>
        <p:txBody>
          <a:bodyPr>
            <a:normAutofit lnSpcReduction="10000"/>
          </a:bodyPr>
          <a:lstStyle/>
          <a:p>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sz="1800" dirty="0">
              <a:latin typeface="Calibri" panose="020F0502020204030204" pitchFamily="34" charset="0"/>
              <a:ea typeface="DengXian" panose="02010600030101010101" pitchFamily="2" charset="-122"/>
              <a:cs typeface="Times New Roman" panose="02020603050405020304" pitchFamily="18" charset="0"/>
            </a:endParaRPr>
          </a:p>
          <a:p>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sz="1800" dirty="0">
              <a:latin typeface="Calibri" panose="020F0502020204030204" pitchFamily="34" charset="0"/>
              <a:ea typeface="DengXian" panose="02010600030101010101" pitchFamily="2" charset="-122"/>
              <a:cs typeface="Times New Roman" panose="02020603050405020304" pitchFamily="18" charset="0"/>
            </a:endParaRPr>
          </a:p>
          <a:p>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sz="1800" dirty="0">
              <a:latin typeface="Calibri" panose="020F0502020204030204" pitchFamily="34" charset="0"/>
              <a:ea typeface="DengXian" panose="02010600030101010101" pitchFamily="2" charset="-122"/>
              <a:cs typeface="Times New Roman" panose="02020603050405020304" pitchFamily="18" charset="0"/>
            </a:endParaRPr>
          </a:p>
          <a:p>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sz="1800" dirty="0">
              <a:latin typeface="Calibri" panose="020F0502020204030204" pitchFamily="34" charset="0"/>
              <a:ea typeface="DengXian" panose="02010600030101010101" pitchFamily="2" charset="-122"/>
              <a:cs typeface="Times New Roman" panose="02020603050405020304" pitchFamily="18" charset="0"/>
            </a:endParaRPr>
          </a:p>
          <a:p>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sz="1800" dirty="0">
              <a:latin typeface="Calibri" panose="020F0502020204030204" pitchFamily="34" charset="0"/>
              <a:ea typeface="DengXian" panose="02010600030101010101" pitchFamily="2" charset="-122"/>
              <a:cs typeface="Times New Roman" panose="02020603050405020304" pitchFamily="18" charset="0"/>
            </a:endParaRPr>
          </a:p>
          <a:p>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If for three days, Bob is Walk, Shop, and Clean, what was the weather? Using the Viterbi algorithm.</a:t>
            </a:r>
          </a:p>
          <a:p>
            <a:endParaRPr lang="en-US" dirty="0"/>
          </a:p>
        </p:txBody>
      </p:sp>
      <p:pic>
        <p:nvPicPr>
          <p:cNvPr id="5" name="Picture 4" descr="Diagram&#10;&#10;Description automatically generated">
            <a:extLst>
              <a:ext uri="{FF2B5EF4-FFF2-40B4-BE49-F238E27FC236}">
                <a16:creationId xmlns:a16="http://schemas.microsoft.com/office/drawing/2014/main" id="{0E21DCDB-AF55-461D-BE40-6FCCCF3586BD}"/>
              </a:ext>
            </a:extLst>
          </p:cNvPr>
          <p:cNvPicPr>
            <a:picLocks noChangeAspect="1"/>
          </p:cNvPicPr>
          <p:nvPr/>
        </p:nvPicPr>
        <p:blipFill>
          <a:blip r:embed="rId2"/>
          <a:stretch>
            <a:fillRect/>
          </a:stretch>
        </p:blipFill>
        <p:spPr>
          <a:xfrm>
            <a:off x="3886200" y="475910"/>
            <a:ext cx="6826101" cy="5062001"/>
          </a:xfrm>
          <a:prstGeom prst="rect">
            <a:avLst/>
          </a:prstGeom>
        </p:spPr>
      </p:pic>
    </p:spTree>
    <p:extLst>
      <p:ext uri="{BB962C8B-B14F-4D97-AF65-F5344CB8AC3E}">
        <p14:creationId xmlns:p14="http://schemas.microsoft.com/office/powerpoint/2010/main" val="18425595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B16D2-E460-4515-9851-862A023535E5}"/>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121C4065-B052-4E5B-A97E-90DFE441D8E3}"/>
              </a:ext>
            </a:extLst>
          </p:cNvPr>
          <p:cNvSpPr>
            <a:spLocks noGrp="1"/>
          </p:cNvSpPr>
          <p:nvPr>
            <p:ph idx="1"/>
          </p:nvPr>
        </p:nvSpPr>
        <p:spPr/>
        <p:txBody>
          <a:bodyPr/>
          <a:lstStyle/>
          <a:p>
            <a:r>
              <a:rPr lang="en-US" dirty="0"/>
              <a:t>Markov Chains</a:t>
            </a:r>
          </a:p>
          <a:p>
            <a:r>
              <a:rPr lang="en-US" dirty="0"/>
              <a:t>Hidden Markov Model</a:t>
            </a:r>
          </a:p>
          <a:p>
            <a:r>
              <a:rPr lang="en-US" dirty="0"/>
              <a:t>Viterbi Algorithm</a:t>
            </a:r>
          </a:p>
        </p:txBody>
      </p:sp>
    </p:spTree>
    <p:extLst>
      <p:ext uri="{BB962C8B-B14F-4D97-AF65-F5344CB8AC3E}">
        <p14:creationId xmlns:p14="http://schemas.microsoft.com/office/powerpoint/2010/main" val="1908370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58946-C479-4110-8727-7BD7F5F8E560}"/>
              </a:ext>
            </a:extLst>
          </p:cNvPr>
          <p:cNvSpPr>
            <a:spLocks noGrp="1"/>
          </p:cNvSpPr>
          <p:nvPr>
            <p:ph type="title"/>
          </p:nvPr>
        </p:nvSpPr>
        <p:spPr/>
        <p:txBody>
          <a:bodyPr/>
          <a:lstStyle/>
          <a:p>
            <a:r>
              <a:rPr lang="en-US" dirty="0"/>
              <a:t>Markov Chains</a:t>
            </a:r>
          </a:p>
        </p:txBody>
      </p:sp>
      <p:sp>
        <p:nvSpPr>
          <p:cNvPr id="3" name="Content Placeholder 2">
            <a:extLst>
              <a:ext uri="{FF2B5EF4-FFF2-40B4-BE49-F238E27FC236}">
                <a16:creationId xmlns:a16="http://schemas.microsoft.com/office/drawing/2014/main" id="{3312F89F-37D8-4DE9-A406-285330BEE2B7}"/>
              </a:ext>
            </a:extLst>
          </p:cNvPr>
          <p:cNvSpPr>
            <a:spLocks noGrp="1"/>
          </p:cNvSpPr>
          <p:nvPr>
            <p:ph idx="1"/>
          </p:nvPr>
        </p:nvSpPr>
        <p:spPr/>
        <p:txBody>
          <a:bodyPr/>
          <a:lstStyle/>
          <a:p>
            <a:r>
              <a:rPr lang="en-US" dirty="0"/>
              <a:t>The HMM is based on augmenting the Markov chain. A </a:t>
            </a:r>
            <a:r>
              <a:rPr lang="en-US" b="1" dirty="0"/>
              <a:t>Markov chain </a:t>
            </a:r>
            <a:r>
              <a:rPr lang="en-US" dirty="0"/>
              <a:t>is a model that tells us something about the probabilities of sequences of random variables, </a:t>
            </a:r>
            <a:r>
              <a:rPr lang="en-US" i="1" dirty="0"/>
              <a:t>states</a:t>
            </a:r>
            <a:r>
              <a:rPr lang="en-US" dirty="0"/>
              <a:t>,  each of which can take on values from some set. </a:t>
            </a:r>
          </a:p>
          <a:p>
            <a:r>
              <a:rPr lang="en-US" dirty="0"/>
              <a:t>A Markov chain makes a very strong assumption that if we want to predict the future in the sequence, all that matters is the current state. The states before the current state have no impact on the future except via the current state.</a:t>
            </a:r>
          </a:p>
          <a:p>
            <a:pPr marL="0" indent="0">
              <a:buNone/>
            </a:pPr>
            <a:r>
              <a:rPr lang="en-US" dirty="0"/>
              <a:t> </a:t>
            </a:r>
          </a:p>
          <a:p>
            <a:endParaRPr lang="en-US" dirty="0"/>
          </a:p>
        </p:txBody>
      </p:sp>
      <p:pic>
        <p:nvPicPr>
          <p:cNvPr id="5" name="Picture 4">
            <a:extLst>
              <a:ext uri="{FF2B5EF4-FFF2-40B4-BE49-F238E27FC236}">
                <a16:creationId xmlns:a16="http://schemas.microsoft.com/office/drawing/2014/main" id="{EEE4955F-3499-4C65-96FD-595672FC745A}"/>
              </a:ext>
            </a:extLst>
          </p:cNvPr>
          <p:cNvPicPr>
            <a:picLocks noChangeAspect="1"/>
          </p:cNvPicPr>
          <p:nvPr/>
        </p:nvPicPr>
        <p:blipFill>
          <a:blip r:embed="rId2"/>
          <a:stretch>
            <a:fillRect/>
          </a:stretch>
        </p:blipFill>
        <p:spPr>
          <a:xfrm>
            <a:off x="1121869" y="5133535"/>
            <a:ext cx="7030891" cy="525436"/>
          </a:xfrm>
          <a:prstGeom prst="rect">
            <a:avLst/>
          </a:prstGeom>
        </p:spPr>
      </p:pic>
    </p:spTree>
    <p:extLst>
      <p:ext uri="{BB962C8B-B14F-4D97-AF65-F5344CB8AC3E}">
        <p14:creationId xmlns:p14="http://schemas.microsoft.com/office/powerpoint/2010/main" val="2206242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8BFBC-D2C2-4B96-98BF-D078D54C33F2}"/>
              </a:ext>
            </a:extLst>
          </p:cNvPr>
          <p:cNvSpPr>
            <a:spLocks noGrp="1"/>
          </p:cNvSpPr>
          <p:nvPr>
            <p:ph type="title"/>
          </p:nvPr>
        </p:nvSpPr>
        <p:spPr/>
        <p:txBody>
          <a:bodyPr/>
          <a:lstStyle/>
          <a:p>
            <a:r>
              <a:rPr lang="en-US" dirty="0"/>
              <a:t>Markov Chains</a:t>
            </a:r>
          </a:p>
        </p:txBody>
      </p:sp>
      <p:pic>
        <p:nvPicPr>
          <p:cNvPr id="5" name="Content Placeholder 4">
            <a:extLst>
              <a:ext uri="{FF2B5EF4-FFF2-40B4-BE49-F238E27FC236}">
                <a16:creationId xmlns:a16="http://schemas.microsoft.com/office/drawing/2014/main" id="{41F31FAD-AD92-4BE2-93EF-D1FD095C666A}"/>
              </a:ext>
            </a:extLst>
          </p:cNvPr>
          <p:cNvPicPr>
            <a:picLocks noGrp="1" noChangeAspect="1"/>
          </p:cNvPicPr>
          <p:nvPr>
            <p:ph idx="1"/>
          </p:nvPr>
        </p:nvPicPr>
        <p:blipFill>
          <a:blip r:embed="rId2"/>
          <a:stretch>
            <a:fillRect/>
          </a:stretch>
        </p:blipFill>
        <p:spPr>
          <a:xfrm>
            <a:off x="838200" y="1575939"/>
            <a:ext cx="10515600" cy="4510830"/>
          </a:xfrm>
        </p:spPr>
      </p:pic>
    </p:spTree>
    <p:extLst>
      <p:ext uri="{BB962C8B-B14F-4D97-AF65-F5344CB8AC3E}">
        <p14:creationId xmlns:p14="http://schemas.microsoft.com/office/powerpoint/2010/main" val="1942073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36C13-0F92-4F70-9455-C8466370AED4}"/>
              </a:ext>
            </a:extLst>
          </p:cNvPr>
          <p:cNvSpPr>
            <a:spLocks noGrp="1"/>
          </p:cNvSpPr>
          <p:nvPr>
            <p:ph type="title"/>
          </p:nvPr>
        </p:nvSpPr>
        <p:spPr/>
        <p:txBody>
          <a:bodyPr/>
          <a:lstStyle/>
          <a:p>
            <a:r>
              <a:rPr lang="en-US" dirty="0"/>
              <a:t>Hidden Markov Model</a:t>
            </a:r>
          </a:p>
        </p:txBody>
      </p:sp>
      <p:sp>
        <p:nvSpPr>
          <p:cNvPr id="3" name="Content Placeholder 2">
            <a:extLst>
              <a:ext uri="{FF2B5EF4-FFF2-40B4-BE49-F238E27FC236}">
                <a16:creationId xmlns:a16="http://schemas.microsoft.com/office/drawing/2014/main" id="{F7FA1181-E0A9-42FA-8F4C-C698B1FC57D2}"/>
              </a:ext>
            </a:extLst>
          </p:cNvPr>
          <p:cNvSpPr>
            <a:spLocks noGrp="1"/>
          </p:cNvSpPr>
          <p:nvPr>
            <p:ph idx="1"/>
          </p:nvPr>
        </p:nvSpPr>
        <p:spPr/>
        <p:txBody>
          <a:bodyPr/>
          <a:lstStyle/>
          <a:p>
            <a:r>
              <a:rPr lang="en-US" dirty="0"/>
              <a:t>A hidden Markov Model (HMM) allows us to talk about both observed events and hidden events that we think of as causal factors in our probabilistic model. An HMM is specified by the following components.</a:t>
            </a:r>
          </a:p>
        </p:txBody>
      </p:sp>
      <p:pic>
        <p:nvPicPr>
          <p:cNvPr id="5" name="Picture 4">
            <a:extLst>
              <a:ext uri="{FF2B5EF4-FFF2-40B4-BE49-F238E27FC236}">
                <a16:creationId xmlns:a16="http://schemas.microsoft.com/office/drawing/2014/main" id="{5EC90E62-36F7-4FFA-8222-A92F8EFD8740}"/>
              </a:ext>
            </a:extLst>
          </p:cNvPr>
          <p:cNvPicPr>
            <a:picLocks noChangeAspect="1"/>
          </p:cNvPicPr>
          <p:nvPr/>
        </p:nvPicPr>
        <p:blipFill>
          <a:blip r:embed="rId2"/>
          <a:stretch>
            <a:fillRect/>
          </a:stretch>
        </p:blipFill>
        <p:spPr>
          <a:xfrm>
            <a:off x="2160334" y="3530600"/>
            <a:ext cx="8399876" cy="2962275"/>
          </a:xfrm>
          <a:prstGeom prst="rect">
            <a:avLst/>
          </a:prstGeom>
        </p:spPr>
      </p:pic>
    </p:spTree>
    <p:extLst>
      <p:ext uri="{BB962C8B-B14F-4D97-AF65-F5344CB8AC3E}">
        <p14:creationId xmlns:p14="http://schemas.microsoft.com/office/powerpoint/2010/main" val="183658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8F5EA-E76C-4B30-AC43-DB3822DD88D0}"/>
              </a:ext>
            </a:extLst>
          </p:cNvPr>
          <p:cNvSpPr>
            <a:spLocks noGrp="1"/>
          </p:cNvSpPr>
          <p:nvPr>
            <p:ph type="title"/>
          </p:nvPr>
        </p:nvSpPr>
        <p:spPr>
          <a:xfrm>
            <a:off x="838200" y="365125"/>
            <a:ext cx="5556463" cy="1325563"/>
          </a:xfrm>
        </p:spPr>
        <p:txBody>
          <a:bodyPr/>
          <a:lstStyle/>
          <a:p>
            <a:r>
              <a:rPr lang="en-US" dirty="0"/>
              <a:t>Hidden Markov Model</a:t>
            </a:r>
          </a:p>
        </p:txBody>
      </p:sp>
      <p:pic>
        <p:nvPicPr>
          <p:cNvPr id="5" name="Content Placeholder 4">
            <a:extLst>
              <a:ext uri="{FF2B5EF4-FFF2-40B4-BE49-F238E27FC236}">
                <a16:creationId xmlns:a16="http://schemas.microsoft.com/office/drawing/2014/main" id="{63FBD742-847E-4328-B0AC-8BE99AF8AF60}"/>
              </a:ext>
            </a:extLst>
          </p:cNvPr>
          <p:cNvPicPr>
            <a:picLocks noGrp="1" noChangeAspect="1"/>
          </p:cNvPicPr>
          <p:nvPr>
            <p:ph idx="1"/>
          </p:nvPr>
        </p:nvPicPr>
        <p:blipFill>
          <a:blip r:embed="rId2"/>
          <a:stretch>
            <a:fillRect/>
          </a:stretch>
        </p:blipFill>
        <p:spPr>
          <a:xfrm>
            <a:off x="1443398" y="1690688"/>
            <a:ext cx="9609590" cy="4179240"/>
          </a:xfrm>
        </p:spPr>
      </p:pic>
      <p:sp>
        <p:nvSpPr>
          <p:cNvPr id="6" name="TextBox 5">
            <a:extLst>
              <a:ext uri="{FF2B5EF4-FFF2-40B4-BE49-F238E27FC236}">
                <a16:creationId xmlns:a16="http://schemas.microsoft.com/office/drawing/2014/main" id="{2E39973A-49A3-45F6-98C7-ABBA37867AEB}"/>
              </a:ext>
            </a:extLst>
          </p:cNvPr>
          <p:cNvSpPr txBox="1"/>
          <p:nvPr/>
        </p:nvSpPr>
        <p:spPr>
          <a:xfrm>
            <a:off x="361150" y="6070387"/>
            <a:ext cx="11518366" cy="369332"/>
          </a:xfrm>
          <a:prstGeom prst="rect">
            <a:avLst/>
          </a:prstGeom>
          <a:noFill/>
        </p:spPr>
        <p:txBody>
          <a:bodyPr wrap="square" rtlCol="0">
            <a:spAutoFit/>
          </a:bodyPr>
          <a:lstStyle/>
          <a:p>
            <a:r>
              <a:rPr lang="en-US" b="1" dirty="0"/>
              <a:t>Q</a:t>
            </a:r>
            <a:r>
              <a:rPr lang="en-US" dirty="0"/>
              <a:t>: States    </a:t>
            </a:r>
            <a:r>
              <a:rPr lang="en-US" b="1" dirty="0"/>
              <a:t>A</a:t>
            </a:r>
            <a:r>
              <a:rPr lang="en-US" dirty="0"/>
              <a:t>: transition probability matrix A    </a:t>
            </a:r>
            <a:r>
              <a:rPr lang="en-US" b="1" dirty="0"/>
              <a:t>O</a:t>
            </a:r>
            <a:r>
              <a:rPr lang="en-US" dirty="0"/>
              <a:t>: observation    </a:t>
            </a:r>
            <a:r>
              <a:rPr lang="en-US" b="1" dirty="0"/>
              <a:t>B</a:t>
            </a:r>
            <a:r>
              <a:rPr lang="en-US" dirty="0"/>
              <a:t>: observation likelihood   </a:t>
            </a:r>
            <a:r>
              <a:rPr lang="el-GR" b="1" dirty="0"/>
              <a:t>π</a:t>
            </a:r>
            <a:r>
              <a:rPr lang="en-US" dirty="0"/>
              <a:t>: initial probability distribution</a:t>
            </a:r>
          </a:p>
        </p:txBody>
      </p:sp>
      <p:sp>
        <p:nvSpPr>
          <p:cNvPr id="7" name="TextBox 6">
            <a:extLst>
              <a:ext uri="{FF2B5EF4-FFF2-40B4-BE49-F238E27FC236}">
                <a16:creationId xmlns:a16="http://schemas.microsoft.com/office/drawing/2014/main" id="{185C3F59-8C0D-44EB-AFEA-653018BF5B2E}"/>
              </a:ext>
            </a:extLst>
          </p:cNvPr>
          <p:cNvSpPr txBox="1"/>
          <p:nvPr/>
        </p:nvSpPr>
        <p:spPr>
          <a:xfrm>
            <a:off x="6333295" y="620962"/>
            <a:ext cx="5161143" cy="646331"/>
          </a:xfrm>
          <a:prstGeom prst="rect">
            <a:avLst/>
          </a:prstGeom>
          <a:noFill/>
        </p:spPr>
        <p:txBody>
          <a:bodyPr wrap="square" rtlCol="0">
            <a:spAutoFit/>
          </a:bodyPr>
          <a:lstStyle/>
          <a:p>
            <a:r>
              <a:rPr lang="en-US" dirty="0"/>
              <a:t>Input: Jason eat 3, 1, 3 ice creams in the past 3 days.</a:t>
            </a:r>
          </a:p>
          <a:p>
            <a:r>
              <a:rPr lang="en-US" dirty="0"/>
              <a:t>Output: What is the weather like in the past 3 days?</a:t>
            </a:r>
          </a:p>
        </p:txBody>
      </p:sp>
    </p:spTree>
    <p:extLst>
      <p:ext uri="{BB962C8B-B14F-4D97-AF65-F5344CB8AC3E}">
        <p14:creationId xmlns:p14="http://schemas.microsoft.com/office/powerpoint/2010/main" val="975159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C91CF-42EE-4430-A3EC-2B5865222DC2}"/>
              </a:ext>
            </a:extLst>
          </p:cNvPr>
          <p:cNvSpPr>
            <a:spLocks noGrp="1"/>
          </p:cNvSpPr>
          <p:nvPr>
            <p:ph type="title"/>
          </p:nvPr>
        </p:nvSpPr>
        <p:spPr/>
        <p:txBody>
          <a:bodyPr/>
          <a:lstStyle/>
          <a:p>
            <a:r>
              <a:rPr lang="en-US" dirty="0"/>
              <a:t>The Viterbi Algorithm</a:t>
            </a:r>
          </a:p>
        </p:txBody>
      </p:sp>
      <p:sp>
        <p:nvSpPr>
          <p:cNvPr id="3" name="Content Placeholder 2">
            <a:extLst>
              <a:ext uri="{FF2B5EF4-FFF2-40B4-BE49-F238E27FC236}">
                <a16:creationId xmlns:a16="http://schemas.microsoft.com/office/drawing/2014/main" id="{303ABFB7-21C5-4091-B456-F7204F755092}"/>
              </a:ext>
            </a:extLst>
          </p:cNvPr>
          <p:cNvSpPr>
            <a:spLocks noGrp="1"/>
          </p:cNvSpPr>
          <p:nvPr>
            <p:ph idx="1"/>
          </p:nvPr>
        </p:nvSpPr>
        <p:spPr/>
        <p:txBody>
          <a:bodyPr/>
          <a:lstStyle/>
          <a:p>
            <a:r>
              <a:rPr lang="en-US" b="1" dirty="0"/>
              <a:t>Decoding</a:t>
            </a:r>
            <a:r>
              <a:rPr lang="en-US" dirty="0"/>
              <a:t>: Given as input an HMM </a:t>
            </a:r>
            <a:r>
              <a:rPr lang="el-GR" dirty="0"/>
              <a:t>λ</a:t>
            </a:r>
            <a:r>
              <a:rPr lang="en-US" dirty="0"/>
              <a:t> = (A, B) and a sequence of observations O = o</a:t>
            </a:r>
            <a:r>
              <a:rPr lang="en-US" baseline="-25000" dirty="0"/>
              <a:t>1</a:t>
            </a:r>
            <a:r>
              <a:rPr lang="en-US" dirty="0"/>
              <a:t>, o</a:t>
            </a:r>
            <a:r>
              <a:rPr lang="en-US" baseline="-25000" dirty="0"/>
              <a:t>2</a:t>
            </a:r>
            <a:r>
              <a:rPr lang="en-US" dirty="0"/>
              <a:t>, …, </a:t>
            </a:r>
            <a:r>
              <a:rPr lang="en-US" dirty="0" err="1"/>
              <a:t>o</a:t>
            </a:r>
            <a:r>
              <a:rPr lang="en-US" baseline="-25000" dirty="0" err="1"/>
              <a:t>T</a:t>
            </a:r>
            <a:r>
              <a:rPr lang="en-US" dirty="0"/>
              <a:t>, find the most probable sequence of states Q = q</a:t>
            </a:r>
            <a:r>
              <a:rPr lang="en-US" baseline="-25000" dirty="0"/>
              <a:t>1</a:t>
            </a:r>
            <a:r>
              <a:rPr lang="en-US" dirty="0"/>
              <a:t>q</a:t>
            </a:r>
            <a:r>
              <a:rPr lang="en-US" baseline="-25000" dirty="0"/>
              <a:t>2</a:t>
            </a:r>
            <a:r>
              <a:rPr lang="en-US" dirty="0"/>
              <a:t>q</a:t>
            </a:r>
            <a:r>
              <a:rPr lang="en-US" baseline="-25000" dirty="0"/>
              <a:t>3</a:t>
            </a:r>
            <a:r>
              <a:rPr lang="en-US" dirty="0"/>
              <a:t>…</a:t>
            </a:r>
            <a:r>
              <a:rPr lang="en-US" dirty="0" err="1"/>
              <a:t>q</a:t>
            </a:r>
            <a:r>
              <a:rPr lang="en-US" baseline="-25000" dirty="0" err="1"/>
              <a:t>T</a:t>
            </a:r>
            <a:r>
              <a:rPr lang="en-US" dirty="0" err="1"/>
              <a:t>.</a:t>
            </a:r>
            <a:endParaRPr lang="en-US" dirty="0"/>
          </a:p>
          <a:p>
            <a:endParaRPr lang="en-US" dirty="0"/>
          </a:p>
          <a:p>
            <a:r>
              <a:rPr lang="en-US" dirty="0"/>
              <a:t>The most common decoding algorithms for HMMs is the </a:t>
            </a:r>
            <a:r>
              <a:rPr lang="en-US" b="1" dirty="0"/>
              <a:t>Viterbi</a:t>
            </a:r>
            <a:r>
              <a:rPr lang="en-US" dirty="0"/>
              <a:t> </a:t>
            </a:r>
            <a:r>
              <a:rPr lang="en-US" b="1" dirty="0"/>
              <a:t>algorithm</a:t>
            </a:r>
            <a:r>
              <a:rPr lang="en-US" dirty="0"/>
              <a:t>. </a:t>
            </a:r>
          </a:p>
        </p:txBody>
      </p:sp>
    </p:spTree>
    <p:extLst>
      <p:ext uri="{BB962C8B-B14F-4D97-AF65-F5344CB8AC3E}">
        <p14:creationId xmlns:p14="http://schemas.microsoft.com/office/powerpoint/2010/main" val="2034918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BF8D4-7C2A-489C-9E11-FF47031D622E}"/>
              </a:ext>
            </a:extLst>
          </p:cNvPr>
          <p:cNvSpPr>
            <a:spLocks noGrp="1"/>
          </p:cNvSpPr>
          <p:nvPr>
            <p:ph type="title"/>
          </p:nvPr>
        </p:nvSpPr>
        <p:spPr/>
        <p:txBody>
          <a:bodyPr/>
          <a:lstStyle/>
          <a:p>
            <a:r>
              <a:rPr lang="en-US" b="1" dirty="0"/>
              <a:t>Viterbi</a:t>
            </a:r>
            <a:r>
              <a:rPr lang="en-US" dirty="0"/>
              <a:t> </a:t>
            </a:r>
            <a:r>
              <a:rPr lang="en-US" b="1" dirty="0"/>
              <a:t>algorithm</a:t>
            </a:r>
            <a:endParaRPr lang="en-US" dirty="0"/>
          </a:p>
        </p:txBody>
      </p:sp>
      <p:pic>
        <p:nvPicPr>
          <p:cNvPr id="5" name="Content Placeholder 4">
            <a:extLst>
              <a:ext uri="{FF2B5EF4-FFF2-40B4-BE49-F238E27FC236}">
                <a16:creationId xmlns:a16="http://schemas.microsoft.com/office/drawing/2014/main" id="{040A624F-098B-481A-8F26-D61DE17D7EAA}"/>
              </a:ext>
            </a:extLst>
          </p:cNvPr>
          <p:cNvPicPr>
            <a:picLocks noGrp="1" noChangeAspect="1"/>
          </p:cNvPicPr>
          <p:nvPr>
            <p:ph idx="1"/>
          </p:nvPr>
        </p:nvPicPr>
        <p:blipFill>
          <a:blip r:embed="rId2"/>
          <a:stretch>
            <a:fillRect/>
          </a:stretch>
        </p:blipFill>
        <p:spPr>
          <a:xfrm>
            <a:off x="740008" y="1465158"/>
            <a:ext cx="10920125" cy="5354837"/>
          </a:xfrm>
        </p:spPr>
      </p:pic>
      <p:pic>
        <p:nvPicPr>
          <p:cNvPr id="8" name="Picture 7">
            <a:extLst>
              <a:ext uri="{FF2B5EF4-FFF2-40B4-BE49-F238E27FC236}">
                <a16:creationId xmlns:a16="http://schemas.microsoft.com/office/drawing/2014/main" id="{83765A06-BCBC-4B7B-9B85-EACBF3A4DAA2}"/>
              </a:ext>
            </a:extLst>
          </p:cNvPr>
          <p:cNvPicPr>
            <a:picLocks noChangeAspect="1"/>
          </p:cNvPicPr>
          <p:nvPr/>
        </p:nvPicPr>
        <p:blipFill>
          <a:blip r:embed="rId3"/>
          <a:stretch>
            <a:fillRect/>
          </a:stretch>
        </p:blipFill>
        <p:spPr>
          <a:xfrm>
            <a:off x="6096000" y="-734909"/>
            <a:ext cx="5958869" cy="2200067"/>
          </a:xfrm>
          <a:prstGeom prst="rect">
            <a:avLst/>
          </a:prstGeom>
        </p:spPr>
      </p:pic>
    </p:spTree>
    <p:extLst>
      <p:ext uri="{BB962C8B-B14F-4D97-AF65-F5344CB8AC3E}">
        <p14:creationId xmlns:p14="http://schemas.microsoft.com/office/powerpoint/2010/main" val="1281227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4E9CC-7749-444E-A69E-511EF625BE02}"/>
              </a:ext>
            </a:extLst>
          </p:cNvPr>
          <p:cNvSpPr>
            <a:spLocks noGrp="1"/>
          </p:cNvSpPr>
          <p:nvPr>
            <p:ph type="title"/>
          </p:nvPr>
        </p:nvSpPr>
        <p:spPr/>
        <p:txBody>
          <a:bodyPr/>
          <a:lstStyle/>
          <a:p>
            <a:r>
              <a:rPr lang="en-US" b="1" dirty="0"/>
              <a:t>Viterbi</a:t>
            </a:r>
            <a:r>
              <a:rPr lang="en-US" dirty="0"/>
              <a:t> </a:t>
            </a:r>
            <a:r>
              <a:rPr lang="en-US" b="1" dirty="0"/>
              <a:t>algorithm</a:t>
            </a:r>
            <a:endParaRPr lang="en-US" dirty="0"/>
          </a:p>
        </p:txBody>
      </p:sp>
      <p:sp>
        <p:nvSpPr>
          <p:cNvPr id="3" name="Content Placeholder 2">
            <a:extLst>
              <a:ext uri="{FF2B5EF4-FFF2-40B4-BE49-F238E27FC236}">
                <a16:creationId xmlns:a16="http://schemas.microsoft.com/office/drawing/2014/main" id="{910A430A-CD5F-48A0-AD33-A7B7530681E0}"/>
              </a:ext>
            </a:extLst>
          </p:cNvPr>
          <p:cNvSpPr>
            <a:spLocks noGrp="1"/>
          </p:cNvSpPr>
          <p:nvPr>
            <p:ph idx="1"/>
          </p:nvPr>
        </p:nvSpPr>
        <p:spPr/>
        <p:txBody>
          <a:bodyPr/>
          <a:lstStyle/>
          <a:p>
            <a:r>
              <a:rPr lang="en-US" dirty="0"/>
              <a:t>Now try this example by yourself!</a:t>
            </a:r>
          </a:p>
        </p:txBody>
      </p:sp>
    </p:spTree>
    <p:extLst>
      <p:ext uri="{BB962C8B-B14F-4D97-AF65-F5344CB8AC3E}">
        <p14:creationId xmlns:p14="http://schemas.microsoft.com/office/powerpoint/2010/main" val="29613423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TotalTime>
  <Words>301</Words>
  <Application>Microsoft Office PowerPoint</Application>
  <PresentationFormat>Widescreen</PresentationFormat>
  <Paragraphs>38</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Hidden Markov Model </vt:lpstr>
      <vt:lpstr>Outline</vt:lpstr>
      <vt:lpstr>Markov Chains</vt:lpstr>
      <vt:lpstr>Markov Chains</vt:lpstr>
      <vt:lpstr>Hidden Markov Model</vt:lpstr>
      <vt:lpstr>Hidden Markov Model</vt:lpstr>
      <vt:lpstr>The Viterbi Algorithm</vt:lpstr>
      <vt:lpstr>Viterbi algorithm</vt:lpstr>
      <vt:lpstr>Viterbi algorithm</vt:lpstr>
      <vt:lpstr>Example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Hidden Markov Model </dc:title>
  <dc:creator>张 琳瑞</dc:creator>
  <cp:lastModifiedBy>Linrui Zhang</cp:lastModifiedBy>
  <cp:revision>3</cp:revision>
  <dcterms:created xsi:type="dcterms:W3CDTF">2022-06-15T19:42:17Z</dcterms:created>
  <dcterms:modified xsi:type="dcterms:W3CDTF">2024-06-15T19:50:45Z</dcterms:modified>
</cp:coreProperties>
</file>

<file path=docProps/thumbnail.jpeg>
</file>